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0" r:id="rId4"/>
    <p:sldId id="261" r:id="rId5"/>
    <p:sldId id="262" r:id="rId6"/>
    <p:sldId id="264" r:id="rId7"/>
    <p:sldId id="263" r:id="rId8"/>
    <p:sldId id="288" r:id="rId9"/>
    <p:sldId id="289" r:id="rId10"/>
    <p:sldId id="290" r:id="rId11"/>
    <p:sldId id="293" r:id="rId12"/>
    <p:sldId id="291" r:id="rId13"/>
    <p:sldId id="29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281" r:id="rId22"/>
    <p:sldId id="266" r:id="rId23"/>
    <p:sldId id="265" r:id="rId24"/>
    <p:sldId id="267" r:id="rId25"/>
    <p:sldId id="271" r:id="rId26"/>
    <p:sldId id="272" r:id="rId27"/>
    <p:sldId id="273" r:id="rId28"/>
    <p:sldId id="274" r:id="rId29"/>
    <p:sldId id="275" r:id="rId30"/>
    <p:sldId id="301" r:id="rId31"/>
    <p:sldId id="276" r:id="rId32"/>
    <p:sldId id="277" r:id="rId33"/>
    <p:sldId id="268" r:id="rId34"/>
    <p:sldId id="278" r:id="rId35"/>
    <p:sldId id="282" r:id="rId36"/>
    <p:sldId id="279" r:id="rId37"/>
    <p:sldId id="283" r:id="rId38"/>
    <p:sldId id="280" r:id="rId39"/>
    <p:sldId id="285" r:id="rId40"/>
    <p:sldId id="284" r:id="rId41"/>
    <p:sldId id="286" r:id="rId42"/>
    <p:sldId id="287" r:id="rId43"/>
    <p:sldId id="269" r:id="rId44"/>
    <p:sldId id="270" r:id="rId45"/>
    <p:sldId id="302" r:id="rId46"/>
    <p:sldId id="303" r:id="rId47"/>
    <p:sldId id="304" r:id="rId48"/>
    <p:sldId id="305" r:id="rId49"/>
    <p:sldId id="309" r:id="rId50"/>
    <p:sldId id="306" r:id="rId51"/>
    <p:sldId id="307" r:id="rId52"/>
    <p:sldId id="308" r:id="rId53"/>
    <p:sldId id="310" r:id="rId54"/>
    <p:sldId id="311" r:id="rId55"/>
    <p:sldId id="313" r:id="rId56"/>
    <p:sldId id="258" r:id="rId57"/>
    <p:sldId id="312" r:id="rId58"/>
    <p:sldId id="25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/>
    <p:restoredTop sz="87547"/>
  </p:normalViewPr>
  <p:slideViewPr>
    <p:cSldViewPr snapToGrid="0" snapToObjects="1" showGuides="1">
      <p:cViewPr varScale="1">
        <p:scale>
          <a:sx n="116" d="100"/>
          <a:sy n="116" d="100"/>
        </p:scale>
        <p:origin x="10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4F93C-E06B-9B48-8692-2181B6FA5C5E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EEDA9-0C00-3C47-9627-765F29F2A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5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take-away from this section is that even though all of us have lots of experience making and looking at graphs, there are a surprising number of ways in which things can go a little south when it comes to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17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3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8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3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2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44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we’ve talked a bit about how graphs can go wrong.</a:t>
            </a:r>
          </a:p>
          <a:p>
            <a:r>
              <a:rPr lang="en-US" dirty="0"/>
              <a:t>I hope I’ve convinced you that this happens more often than you might think, and in a number of different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8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let’s talk a bit about how to avoid some of the “graph crimes” we just saw.</a:t>
            </a:r>
          </a:p>
          <a:p>
            <a:r>
              <a:rPr lang="en-US" dirty="0"/>
              <a:t>In this section, we’re going to go through some high level best practices.</a:t>
            </a:r>
          </a:p>
          <a:p>
            <a:r>
              <a:rPr lang="en-US" dirty="0"/>
              <a:t>I want to start by saying that a lot of this stuff is pretty intuitive, so you might be watching thinking, “oh yeah duh.”</a:t>
            </a:r>
          </a:p>
          <a:p>
            <a:r>
              <a:rPr lang="en-US" dirty="0"/>
              <a:t>But when first year grad students give their talks in psychology, this is some of the most common feedback they get. </a:t>
            </a:r>
          </a:p>
          <a:p>
            <a:r>
              <a:rPr lang="en-US" dirty="0"/>
              <a:t>So it’s not always easy to put these things in place when your data is complicated or messy.</a:t>
            </a:r>
          </a:p>
          <a:p>
            <a:r>
              <a:rPr lang="en-US" dirty="0"/>
              <a:t>Kind of like good coding practices, the sooner you start thinking about this stuff, the easier it is down the line!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Key: what’s on each axis, what categories are there (if any)?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we comparing categories? Are we looking for linear patterns? The graph should make this obvious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3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related to the point above.</a:t>
            </a:r>
          </a:p>
          <a:p>
            <a:r>
              <a:rPr lang="en-US" dirty="0"/>
              <a:t>Most graphs should have 1-2 main “ideas” or points they’re trying to make.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6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examples of what we’re talking about.</a:t>
            </a:r>
          </a:p>
          <a:p>
            <a:r>
              <a:rPr lang="en-US" dirty="0"/>
              <a:t>I’m going to go through some of the most common issues that arise in graphs you see out in the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super strong conclusion? Or is it a little fuzzy?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6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8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23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7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6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6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increasing in terms of how much you show people the underlying data versus just the summaries.</a:t>
            </a:r>
          </a:p>
          <a:p>
            <a:r>
              <a:rPr lang="en-US" dirty="0"/>
              <a:t>At far right, we get the best of both worlds.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2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38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7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a fun XKCD comic that’s meant to illustrate that coding languages (in red here) are a lot of work at first but are much better than things like excel when you need to do more complex stuff.</a:t>
            </a:r>
          </a:p>
          <a:p>
            <a:r>
              <a:rPr lang="en-US" dirty="0"/>
              <a:t>This obviously isn’t an actual graph because there’s no data here. </a:t>
            </a:r>
          </a:p>
          <a:p>
            <a:r>
              <a:rPr lang="en-US" dirty="0"/>
              <a:t>It’s fine because this is a web comic.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6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7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0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in this case, this is a visualization that seems meant to make a point as if there were some data behind it, but this graph isn’t actually illustrating that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2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left: 336 all the way up…</a:t>
            </a:r>
          </a:p>
          <a:p>
            <a:r>
              <a:rPr lang="en-US" dirty="0"/>
              <a:t>Right: we somehow have 110% of respondents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9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44% in two very different places</a:t>
            </a:r>
          </a:p>
          <a:p>
            <a:r>
              <a:rPr lang="en-US" dirty="0"/>
              <a:t>Right: just wow.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0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3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EEDA9-0C00-3C47-9627-765F29F2A5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5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ADCB-6228-F0FC-B1F6-CB96B1A0C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3992E-A762-3141-C2F8-2710C91C4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F4F8E-8756-FF66-DC5A-F6271459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454A7-FEB4-74DB-B41A-D495DCC6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89BC9-1F0D-D5CF-335B-0C2D9520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2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9395-1D26-C84C-EC74-33F466CA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5FBD0-4537-FB3A-3B7E-B7BA65425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077C1-E1CD-3967-39CD-6905DCE0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4AE25-96BE-C1E7-9345-C0DCB438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80079-4D01-5CC4-0B07-DB89A399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ADAA97-FDBD-7FE0-0F92-2636049F8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F569E-E305-C194-99A1-033CDA7F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8C97-D99D-F54D-8E14-9DA97568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9319-7BFA-A8B9-1F47-1920A266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26F80-5693-A030-7384-2E29D770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6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1FEB-014A-BCAC-46FF-E3E24A50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A941-A341-B97E-ED95-172782A1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75D70-2B02-A63F-3486-C3A4E4D4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A229-C1E0-92AE-F7E6-4F26ED0F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7152-6F2C-C4AA-D3D3-1B3F6930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1FF9-3F32-9178-412F-AC64A107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B6ABA-0C7F-CF0E-256A-82724423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84CE-6219-DA2C-D8FA-407661C7C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C45D4-5981-5244-8E0E-7CEADF88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2AA94-9BB3-572B-5FCD-FE55D800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2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D6AB-471A-2B7D-E2EF-D3BF5A5C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FAF8-1D5D-2775-2325-19731796E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337D4-69A0-8789-CE45-D7A1686B3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46ED9-816B-B287-EC3B-D95F2351E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492B5-F2A5-7E43-74D7-950E917D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657CB-BB53-B014-CF32-EBB3893C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6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1E18-9645-2A3F-EB34-A5EFD2FD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D2AF1-494F-73D5-27C0-D5FEE76CD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0BBA1-FA94-5B37-F282-14E54C1EA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C3D65-4B59-988D-062D-A4409CEB8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57FD4-29AD-68B9-4024-A3CCC07E7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48184-E4F6-2ED1-E12F-5BAC5804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A1945-AA01-2DB9-A2DE-6A3D051B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3AE59-69F6-6456-91D6-30B4804A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2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1AA9-12A8-48E7-5BA7-64164362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E8873-AD88-CEF3-6C15-F7639491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57A09-81D2-A723-06B0-508E690E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AD911-360F-E3E9-A50D-24141BCD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FB46D-4AD8-5946-DE94-FD60D5C3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DC8DF-B142-F9A8-AD81-5F996D7D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D15DC-73BC-89B1-5E43-96F9485F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2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6D81-13F5-0C4A-872C-686AD273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AB871-BF86-BC0D-2E27-4CEFCA084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C45E6-A1EF-5FE9-D5ED-9ECE59530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EDA4-A2AC-BF30-61EF-44C071013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172B6-98E5-7E11-671D-DB0A9507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63652-D90B-6384-38AD-54D51847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2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A1F2-33B5-32C0-9B0F-F5A0BEE1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56AEA-E55E-ABE9-7E77-3AF556C12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79B85-2CAE-6504-94F8-4ED1C2532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AD308-DEF2-1564-3C7F-FFDAC400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A43F8-A6C6-89AD-1C1C-D4AC016F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5791F-574E-A3F6-B9A7-E4CA2846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D3ADD-30A8-9331-8443-D5ED0640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CACCC-1A55-2FAE-AF15-15E699262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19290-01EE-9813-3E77-C80C3BBD4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5754E-618B-8844-8EA4-A9230B277F6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7647-8240-105D-2331-F559B60A4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8B37F-40C5-8FA6-A8EF-35A69A939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358E8-E3A5-3D4F-BEBB-C1969FADD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6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getting-started/126958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4056-2F57-CF97-8906-928462036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Graphing Best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DB34C-DEDE-E4DA-570C-84287830C1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CSS 2 – Spring, 2022</a:t>
            </a:r>
          </a:p>
          <a:p>
            <a:r>
              <a:rPr lang="en-US" dirty="0">
                <a:latin typeface="Avenir Book" panose="02000503020000020003" pitchFamily="2" charset="0"/>
              </a:rPr>
              <a:t>Erik Brockbank</a:t>
            </a:r>
          </a:p>
          <a:p>
            <a:r>
              <a:rPr lang="en-US" dirty="0">
                <a:latin typeface="Avenir Book" panose="02000503020000020003" pitchFamily="2" charset="0"/>
              </a:rPr>
              <a:t>*content heavily borrowed from a graduate lecture by Edward </a:t>
            </a:r>
            <a:r>
              <a:rPr lang="en-US" dirty="0" err="1">
                <a:latin typeface="Avenir Book" panose="02000503020000020003" pitchFamily="2" charset="0"/>
              </a:rPr>
              <a:t>Vul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2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Sometimes things that look like graphs are made up…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E151C-45C7-F2B8-6587-17441A7C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829" y="2684983"/>
            <a:ext cx="7761060" cy="3624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6D639-1A28-B6C3-B356-55294DC6FF4D}"/>
              </a:ext>
            </a:extLst>
          </p:cNvPr>
          <p:cNvSpPr txBox="1"/>
          <p:nvPr/>
        </p:nvSpPr>
        <p:spPr>
          <a:xfrm>
            <a:off x="2503714" y="6488668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source: @</a:t>
            </a:r>
            <a:r>
              <a:rPr lang="en-US" sz="1400" dirty="0" err="1">
                <a:latin typeface="Avenir Book" panose="02000503020000020003" pitchFamily="2" charset="0"/>
              </a:rPr>
              <a:t>GraphCrimes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9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Sometimes it’s a real graph but it doesn’t match the data…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1728D3F-2C69-481C-A15A-A7B67CFA6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2" y="2762651"/>
            <a:ext cx="568448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CBD83C9A-45C7-3C0E-C5A4-BABE13D3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2651"/>
            <a:ext cx="596053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4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Axis scales can be misleading…</a:t>
            </a: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32555EA-7A16-49AF-EAEE-69C377EEB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93" y="2595789"/>
            <a:ext cx="3897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">
            <a:extLst>
              <a:ext uri="{FF2B5EF4-FFF2-40B4-BE49-F238E27FC236}">
                <a16:creationId xmlns:a16="http://schemas.microsoft.com/office/drawing/2014/main" id="{A17C5DC2-75CF-BBEB-5FBF-C4343FA21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/>
          <a:stretch/>
        </p:blipFill>
        <p:spPr bwMode="auto">
          <a:xfrm>
            <a:off x="5269672" y="2595788"/>
            <a:ext cx="5670003" cy="38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6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…or not there at 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19BA7-F5E3-B79A-44D2-52794E81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686" y="2871248"/>
            <a:ext cx="2995909" cy="3463672"/>
          </a:xfrm>
          <a:prstGeom prst="rect">
            <a:avLst/>
          </a:prstGeom>
        </p:spPr>
      </p:pic>
      <p:pic>
        <p:nvPicPr>
          <p:cNvPr id="4098" name="Picture 2" descr="A pie chart where none of the sections appear to be proportional to the numbered percentages, and are all slightly overlapping">
            <a:extLst>
              <a:ext uri="{FF2B5EF4-FFF2-40B4-BE49-F238E27FC236}">
                <a16:creationId xmlns:a16="http://schemas.microsoft.com/office/drawing/2014/main" id="{7532291C-73B4-DE5D-1F65-E0C136CD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475" y="2871248"/>
            <a:ext cx="2820648" cy="34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Be careful of bins or gradients that are kind of useless…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727A6A93-985D-1609-058E-BAAC20B7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8" y="2484887"/>
            <a:ext cx="3263504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Sometimes, you’ll see graphs that are mostly incomprehensible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DF8C-F8D3-1FD9-FF36-2F00629A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0278"/>
            <a:ext cx="5291667" cy="3885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781D9-DBE6-CBA3-24B1-23CD16228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257" y="2765794"/>
            <a:ext cx="4254500" cy="38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Or, the relationship between the underlying data and the visual presentation is </a:t>
            </a:r>
            <a:r>
              <a:rPr lang="en-US" i="1" dirty="0">
                <a:latin typeface="Avenir Book" panose="02000503020000020003" pitchFamily="2" charset="0"/>
              </a:rPr>
              <a:t>really stretched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A466C-D5FD-6A60-CD1F-62955CB4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5" y="2779947"/>
            <a:ext cx="7162800" cy="400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3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7EFBF8-C60B-2A22-E7BA-FB97941FAF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venir Book" panose="02000503020000020003" pitchFamily="2" charset="0"/>
              </a:rPr>
              <a:t>Or, the relationship between the underlying data and the visual presentation is </a:t>
            </a:r>
            <a:r>
              <a:rPr lang="en-US" i="1" dirty="0">
                <a:latin typeface="Avenir Book" panose="02000503020000020003" pitchFamily="2" charset="0"/>
              </a:rPr>
              <a:t>really stretched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C712E-37DC-9216-FC36-01D3518B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2989573"/>
            <a:ext cx="3228972" cy="3650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764B7-60A7-AF10-AA56-BC21ADC1D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0" y="2989573"/>
            <a:ext cx="4218212" cy="3790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97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7BD6-4E96-F63E-A907-3DA7A7B82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83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7BD6-4E96-F63E-A907-3DA7A7B82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In sum, there are a lot of ways graphs can go haywire. 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13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</p:spTree>
    <p:extLst>
      <p:ext uri="{BB962C8B-B14F-4D97-AF65-F5344CB8AC3E}">
        <p14:creationId xmlns:p14="http://schemas.microsoft.com/office/powerpoint/2010/main" val="3060666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57BD6-4E96-F63E-A907-3DA7A7B82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In sum, there are a lot of ways graphs can go haywire. 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Recognizing this in the world around us is important, and avoiding it in our own work even more so!</a:t>
            </a:r>
          </a:p>
        </p:txBody>
      </p:sp>
    </p:spTree>
    <p:extLst>
      <p:ext uri="{BB962C8B-B14F-4D97-AF65-F5344CB8AC3E}">
        <p14:creationId xmlns:p14="http://schemas.microsoft.com/office/powerpoint/2010/main" val="222588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6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Ways graphs can go wrong (</a:t>
            </a:r>
            <a:r>
              <a:rPr lang="en-US" b="1" i="1" dirty="0">
                <a:solidFill>
                  <a:schemeClr val="accent6"/>
                </a:solidFill>
                <a:latin typeface="Avenir Book" panose="02000503020000020003" pitchFamily="2" charset="0"/>
              </a:rPr>
              <a:t>there are more than you think…</a:t>
            </a: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597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9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0218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</p:txBody>
      </p:sp>
    </p:spTree>
    <p:extLst>
      <p:ext uri="{BB962C8B-B14F-4D97-AF65-F5344CB8AC3E}">
        <p14:creationId xmlns:p14="http://schemas.microsoft.com/office/powerpoint/2010/main" val="2843259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Follow axis conventions</a:t>
            </a:r>
          </a:p>
        </p:txBody>
      </p:sp>
    </p:spTree>
    <p:extLst>
      <p:ext uri="{BB962C8B-B14F-4D97-AF65-F5344CB8AC3E}">
        <p14:creationId xmlns:p14="http://schemas.microsoft.com/office/powerpoint/2010/main" val="421628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Follow axis conventions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Explanatory variable on x axis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Simple and intuitive y variable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1248150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Follow axis conventions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Explanatory variable on x axis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Simple and intuitive y variable whenever possible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Include uncertainty (standard error, confidence intervals, or raw data itself)</a:t>
            </a:r>
          </a:p>
        </p:txBody>
      </p:sp>
    </p:spTree>
    <p:extLst>
      <p:ext uri="{BB962C8B-B14F-4D97-AF65-F5344CB8AC3E}">
        <p14:creationId xmlns:p14="http://schemas.microsoft.com/office/powerpoint/2010/main" val="350922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Follow axis conventions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Explanatory variable on x axis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Simple and intuitive y variable whenever possible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Include uncertainty (standard error, confidence intervals, or raw data itself)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“Remove to improve”</a:t>
            </a:r>
          </a:p>
        </p:txBody>
      </p:sp>
    </p:spTree>
    <p:extLst>
      <p:ext uri="{BB962C8B-B14F-4D97-AF65-F5344CB8AC3E}">
        <p14:creationId xmlns:p14="http://schemas.microsoft.com/office/powerpoint/2010/main" val="365028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08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34C44-B57E-0D9A-188E-24341E26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2" y="2282065"/>
            <a:ext cx="5353558" cy="3240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D69F6-DC13-56BF-5621-D4CC6F19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1" y="2093597"/>
            <a:ext cx="4476749" cy="361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AA05D-E1CF-E49A-4305-44BA349ECAD6}"/>
              </a:ext>
            </a:extLst>
          </p:cNvPr>
          <p:cNvSpPr txBox="1"/>
          <p:nvPr/>
        </p:nvSpPr>
        <p:spPr>
          <a:xfrm>
            <a:off x="7050795" y="6338986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Source: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71282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Label your axes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Follow axis conventions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Explanatory variable on x axis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Simple and intuitive y variable whenever possible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Include uncertainty (standard error, confidence intervals, or raw data itself)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“Remove to improve”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Choose the right graph for the problem 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0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14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</p:spTree>
    <p:extLst>
      <p:ext uri="{BB962C8B-B14F-4D97-AF65-F5344CB8AC3E}">
        <p14:creationId xmlns:p14="http://schemas.microsoft.com/office/powerpoint/2010/main" val="128244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</p:txBody>
      </p:sp>
    </p:spTree>
    <p:extLst>
      <p:ext uri="{BB962C8B-B14F-4D97-AF65-F5344CB8AC3E}">
        <p14:creationId xmlns:p14="http://schemas.microsoft.com/office/powerpoint/2010/main" val="838231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</p:txBody>
      </p:sp>
    </p:spTree>
    <p:extLst>
      <p:ext uri="{BB962C8B-B14F-4D97-AF65-F5344CB8AC3E}">
        <p14:creationId xmlns:p14="http://schemas.microsoft.com/office/powerpoint/2010/main" val="3394187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</p:txBody>
      </p:sp>
    </p:spTree>
    <p:extLst>
      <p:ext uri="{BB962C8B-B14F-4D97-AF65-F5344CB8AC3E}">
        <p14:creationId xmlns:p14="http://schemas.microsoft.com/office/powerpoint/2010/main" val="1112704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remove to improve, choose the </a:t>
            </a:r>
            <a:r>
              <a:rPr lang="en-US">
                <a:latin typeface="Avenir Book" panose="02000503020000020003" pitchFamily="2" charset="0"/>
              </a:rPr>
              <a:t>right graph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11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remove to improve, choose the right graph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figure out what the “point” of the graph is (i.e., what is the key result or finding; don’t overdo it!)</a:t>
            </a:r>
          </a:p>
        </p:txBody>
      </p:sp>
    </p:spTree>
    <p:extLst>
      <p:ext uri="{BB962C8B-B14F-4D97-AF65-F5344CB8AC3E}">
        <p14:creationId xmlns:p14="http://schemas.microsoft.com/office/powerpoint/2010/main" val="2228025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remove to improve, choose the right graph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figure out what the “point” of the graph is (i.e., what is the key result or finding; don’t overdo it!)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Remove to improve, choose the right graph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3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0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remove to improve, choose the right graph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figure out what the “point” of the graph is (i.e., what is the key result or finding; don’t overdo it!)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Remove to improve, choose the right graph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do all the above with the right level of precision or certainty</a:t>
            </a:r>
          </a:p>
        </p:txBody>
      </p:sp>
    </p:spTree>
    <p:extLst>
      <p:ext uri="{BB962C8B-B14F-4D97-AF65-F5344CB8AC3E}">
        <p14:creationId xmlns:p14="http://schemas.microsoft.com/office/powerpoint/2010/main" val="3479310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How to know you’re doing it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recognize what’s in your graph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clear axis labels and legends, remove to improve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make the sorts of comparisons you want them to or identify the pattern you’re trying to express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remove to improve, choose the right graph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easily figure out what the “point” of the graph is (i.e., what is the key result or finding; don’t overdo it!)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Remove to improve, choose the right graph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A viewer can do all the above with the right level of precision or certainty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US" dirty="0">
                <a:latin typeface="Avenir Book" panose="02000503020000020003" pitchFamily="2" charset="0"/>
              </a:rPr>
              <a:t>Uncertainty or raw data</a:t>
            </a:r>
          </a:p>
        </p:txBody>
      </p:sp>
    </p:spTree>
    <p:extLst>
      <p:ext uri="{BB962C8B-B14F-4D97-AF65-F5344CB8AC3E}">
        <p14:creationId xmlns:p14="http://schemas.microsoft.com/office/powerpoint/2010/main" val="2869770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10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21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97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</p:spTree>
    <p:extLst>
      <p:ext uri="{BB962C8B-B14F-4D97-AF65-F5344CB8AC3E}">
        <p14:creationId xmlns:p14="http://schemas.microsoft.com/office/powerpoint/2010/main" val="212864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3D9C2-05EF-8A6A-FD84-B149F9D1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69" y="1461208"/>
            <a:ext cx="7582493" cy="536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CB3D9-00F9-25AB-4C9E-F1768B299FDD}"/>
              </a:ext>
            </a:extLst>
          </p:cNvPr>
          <p:cNvSpPr txBox="1"/>
          <p:nvPr/>
        </p:nvSpPr>
        <p:spPr>
          <a:xfrm>
            <a:off x="8607062" y="5849957"/>
            <a:ext cx="3037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Source:</a:t>
            </a:r>
          </a:p>
          <a:p>
            <a:r>
              <a:rPr lang="en-US" sz="1400" dirty="0">
                <a:latin typeface="Avenir Book" panose="02000503020000020003" pitchFamily="2" charset="0"/>
                <a:hlinkClick r:id="rId4"/>
              </a:rPr>
              <a:t>https://www.kaggle.com/getting-started/126958</a:t>
            </a:r>
            <a:endParaRPr lang="en-US" sz="1400" dirty="0">
              <a:latin typeface="Avenir Book" panose="02000503020000020003" pitchFamily="2" charset="0"/>
            </a:endParaRPr>
          </a:p>
          <a:p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00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1B9AF-F3C6-0480-B669-E99AAEEF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What kind of variables are we working with?</a:t>
            </a:r>
          </a:p>
          <a:p>
            <a:r>
              <a:rPr lang="en-US" dirty="0">
                <a:latin typeface="Avenir Book" panose="02000503020000020003" pitchFamily="2" charset="0"/>
              </a:rPr>
              <a:t>Categorical / discrete</a:t>
            </a:r>
          </a:p>
          <a:p>
            <a:r>
              <a:rPr lang="en-US" dirty="0">
                <a:latin typeface="Avenir Book" panose="02000503020000020003" pitchFamily="2" charset="0"/>
              </a:rPr>
              <a:t>Numerical / continuous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Which variable(s) are explanatory and which are being explained (response variable)?</a:t>
            </a:r>
          </a:p>
        </p:txBody>
      </p:sp>
    </p:spTree>
    <p:extLst>
      <p:ext uri="{BB962C8B-B14F-4D97-AF65-F5344CB8AC3E}">
        <p14:creationId xmlns:p14="http://schemas.microsoft.com/office/powerpoint/2010/main" val="4190511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0E704-4226-60DD-4E86-D18ECC69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42" y="2577309"/>
            <a:ext cx="2592917" cy="306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53D50-1919-2728-9109-9AB775EC5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27" y="2879992"/>
            <a:ext cx="2514842" cy="2499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AF492-6BE9-F3E5-BFB9-7A62BCA4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21" y="2643243"/>
            <a:ext cx="974954" cy="28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9E02C-7A18-43A9-AE6F-78B01C72F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437" y="3009109"/>
            <a:ext cx="1334805" cy="227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57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Categorical</a:t>
            </a:r>
            <a:r>
              <a:rPr lang="en-US" dirty="0">
                <a:latin typeface="Avenir Book" panose="02000503020000020003" pitchFamily="2" charset="0"/>
              </a:rPr>
              <a:t> response variable, no explanatory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0B5CE-D5EC-0CA3-326B-0F33327BD6F4}"/>
              </a:ext>
            </a:extLst>
          </p:cNvPr>
          <p:cNvSpPr txBox="1"/>
          <p:nvPr/>
        </p:nvSpPr>
        <p:spPr>
          <a:xfrm>
            <a:off x="1726801" y="5734441"/>
            <a:ext cx="253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Histogram </a:t>
            </a:r>
            <a:r>
              <a:rPr lang="en-US" b="1" dirty="0" err="1">
                <a:latin typeface="Avenir Book" panose="02000503020000020003" pitchFamily="2" charset="0"/>
              </a:rPr>
              <a:t>barplot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(counts or proportions)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87418-7B03-47C2-A1E0-C2AA3EFA33AB}"/>
              </a:ext>
            </a:extLst>
          </p:cNvPr>
          <p:cNvSpPr txBox="1"/>
          <p:nvPr/>
        </p:nvSpPr>
        <p:spPr>
          <a:xfrm>
            <a:off x="5247669" y="551141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Pie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A1ADA-8294-3979-2261-5BBE7AF065A1}"/>
              </a:ext>
            </a:extLst>
          </p:cNvPr>
          <p:cNvSpPr txBox="1"/>
          <p:nvPr/>
        </p:nvSpPr>
        <p:spPr>
          <a:xfrm>
            <a:off x="7537921" y="5640965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Stacked </a:t>
            </a:r>
            <a:r>
              <a:rPr lang="en-US" b="1" dirty="0" err="1">
                <a:latin typeface="Avenir Book" panose="02000503020000020003" pitchFamily="2" charset="0"/>
              </a:rPr>
              <a:t>barplot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3BD2F-24D5-0CF9-1EDF-BB2C02430960}"/>
              </a:ext>
            </a:extLst>
          </p:cNvPr>
          <p:cNvSpPr txBox="1"/>
          <p:nvPr/>
        </p:nvSpPr>
        <p:spPr>
          <a:xfrm>
            <a:off x="4914542" y="652883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spsp.demographics.cleaned.csv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nonymous"/>
              <a:cs typeface="Anonymous"/>
            </a:endParaRPr>
          </a:p>
        </p:txBody>
      </p:sp>
    </p:spTree>
    <p:extLst>
      <p:ext uri="{BB962C8B-B14F-4D97-AF65-F5344CB8AC3E}">
        <p14:creationId xmlns:p14="http://schemas.microsoft.com/office/powerpoint/2010/main" val="2423311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0E704-4226-60DD-4E86-D18ECC69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42" y="2577309"/>
            <a:ext cx="2592917" cy="3063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53D50-1919-2728-9109-9AB775EC5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27" y="2879992"/>
            <a:ext cx="2514842" cy="2499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AF492-6BE9-F3E5-BFB9-7A62BCA48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921" y="2643243"/>
            <a:ext cx="974954" cy="28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9E02C-7A18-43A9-AE6F-78B01C72F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437" y="3009109"/>
            <a:ext cx="1334805" cy="227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57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Categorical</a:t>
            </a:r>
            <a:r>
              <a:rPr lang="en-US" dirty="0">
                <a:latin typeface="Avenir Book" panose="02000503020000020003" pitchFamily="2" charset="0"/>
              </a:rPr>
              <a:t> response variable, no explanatory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0B5CE-D5EC-0CA3-326B-0F33327BD6F4}"/>
              </a:ext>
            </a:extLst>
          </p:cNvPr>
          <p:cNvSpPr txBox="1"/>
          <p:nvPr/>
        </p:nvSpPr>
        <p:spPr>
          <a:xfrm>
            <a:off x="1726801" y="5734441"/>
            <a:ext cx="253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Histogram </a:t>
            </a:r>
            <a:r>
              <a:rPr lang="en-US" b="1" dirty="0" err="1">
                <a:latin typeface="Avenir Book" panose="02000503020000020003" pitchFamily="2" charset="0"/>
              </a:rPr>
              <a:t>barplot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(counts or proportions)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87418-7B03-47C2-A1E0-C2AA3EFA33AB}"/>
              </a:ext>
            </a:extLst>
          </p:cNvPr>
          <p:cNvSpPr txBox="1"/>
          <p:nvPr/>
        </p:nvSpPr>
        <p:spPr>
          <a:xfrm>
            <a:off x="5247669" y="551141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Pie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A1ADA-8294-3979-2261-5BBE7AF065A1}"/>
              </a:ext>
            </a:extLst>
          </p:cNvPr>
          <p:cNvSpPr txBox="1"/>
          <p:nvPr/>
        </p:nvSpPr>
        <p:spPr>
          <a:xfrm>
            <a:off x="7537921" y="5640965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Stacked </a:t>
            </a:r>
            <a:r>
              <a:rPr lang="en-US" b="1" dirty="0" err="1">
                <a:latin typeface="Avenir Book" panose="02000503020000020003" pitchFamily="2" charset="0"/>
              </a:rPr>
              <a:t>barplot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3BD2F-24D5-0CF9-1EDF-BB2C02430960}"/>
              </a:ext>
            </a:extLst>
          </p:cNvPr>
          <p:cNvSpPr txBox="1"/>
          <p:nvPr/>
        </p:nvSpPr>
        <p:spPr>
          <a:xfrm>
            <a:off x="4914542" y="6528830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spsp.demographics.cleaned.csv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nonymous"/>
              <a:cs typeface="Anonymous"/>
            </a:endParaRPr>
          </a:p>
        </p:txBody>
      </p:sp>
    </p:spTree>
    <p:extLst>
      <p:ext uri="{BB962C8B-B14F-4D97-AF65-F5344CB8AC3E}">
        <p14:creationId xmlns:p14="http://schemas.microsoft.com/office/powerpoint/2010/main" val="60937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57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564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response variable, no explanatory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0B5CE-D5EC-0CA3-326B-0F33327BD6F4}"/>
              </a:ext>
            </a:extLst>
          </p:cNvPr>
          <p:cNvSpPr txBox="1"/>
          <p:nvPr/>
        </p:nvSpPr>
        <p:spPr>
          <a:xfrm>
            <a:off x="2883572" y="590327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Histogram!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7D4595-CA3C-6196-F6FA-8BF8F1E0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95" y="2164789"/>
            <a:ext cx="4657630" cy="3555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29ADDD-7972-9CEA-500C-C6F04CB0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25" y="2185954"/>
            <a:ext cx="4486370" cy="3431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F7516D-C04C-8BDE-AAFF-96FF3FB4E7FA}"/>
              </a:ext>
            </a:extLst>
          </p:cNvPr>
          <p:cNvSpPr txBox="1"/>
          <p:nvPr/>
        </p:nvSpPr>
        <p:spPr>
          <a:xfrm>
            <a:off x="4995334" y="6488668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/data/cal1020.cleaned.Rdata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7B0CA-82FE-2D5C-D13B-0422463DBA41}"/>
              </a:ext>
            </a:extLst>
          </p:cNvPr>
          <p:cNvSpPr txBox="1"/>
          <p:nvPr/>
        </p:nvSpPr>
        <p:spPr>
          <a:xfrm>
            <a:off x="7805414" y="582082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Smoothed density</a:t>
            </a:r>
          </a:p>
        </p:txBody>
      </p:sp>
    </p:spTree>
    <p:extLst>
      <p:ext uri="{BB962C8B-B14F-4D97-AF65-F5344CB8AC3E}">
        <p14:creationId xmlns:p14="http://schemas.microsoft.com/office/powerpoint/2010/main" val="4272247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645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response variable, </a:t>
            </a:r>
            <a:r>
              <a:rPr lang="en-US" b="1" dirty="0">
                <a:latin typeface="Avenir Book" panose="02000503020000020003" pitchFamily="2" charset="0"/>
              </a:rPr>
              <a:t>categorical</a:t>
            </a:r>
            <a:r>
              <a:rPr lang="en-US" dirty="0">
                <a:latin typeface="Avenir Book" panose="02000503020000020003" pitchFamily="2" charset="0"/>
              </a:rPr>
              <a:t> explanatory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0B5CE-D5EC-0CA3-326B-0F33327BD6F4}"/>
              </a:ext>
            </a:extLst>
          </p:cNvPr>
          <p:cNvSpPr txBox="1"/>
          <p:nvPr/>
        </p:nvSpPr>
        <p:spPr>
          <a:xfrm>
            <a:off x="1032211" y="5929324"/>
            <a:ext cx="154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Mean +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7516D-C04C-8BDE-AAFF-96FF3FB4E7FA}"/>
              </a:ext>
            </a:extLst>
          </p:cNvPr>
          <p:cNvSpPr txBox="1"/>
          <p:nvPr/>
        </p:nvSpPr>
        <p:spPr>
          <a:xfrm>
            <a:off x="4995334" y="6488668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/data/cal1020.cleaned.Rdata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5FFBF-B71B-AB57-174E-6DA3EDB4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7384"/>
            <a:ext cx="1546653" cy="3895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A7F85-00E5-12EA-6BB3-D57C29C1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893" y="2032559"/>
            <a:ext cx="1474675" cy="3896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8C6B7C-4974-2176-5953-64B7A5ED3F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40" b="7955"/>
          <a:stretch/>
        </p:blipFill>
        <p:spPr>
          <a:xfrm rot="16200000">
            <a:off x="6486057" y="2162407"/>
            <a:ext cx="1196299" cy="3586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62FB7D-C050-E1DB-3781-EAAC7036C18D}"/>
              </a:ext>
            </a:extLst>
          </p:cNvPr>
          <p:cNvSpPr txBox="1"/>
          <p:nvPr/>
        </p:nvSpPr>
        <p:spPr>
          <a:xfrm>
            <a:off x="3553237" y="600548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Boxplot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D3D1B-AEA8-B97E-772A-7818C7384F3F}"/>
              </a:ext>
            </a:extLst>
          </p:cNvPr>
          <p:cNvSpPr txBox="1"/>
          <p:nvPr/>
        </p:nvSpPr>
        <p:spPr>
          <a:xfrm>
            <a:off x="5939511" y="4610113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Densities (or histograms)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EC872B-7208-BA73-7817-44E7CFF90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148" y="2166965"/>
            <a:ext cx="1582057" cy="40231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346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632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response variable, </a:t>
            </a:r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explanatory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7516D-C04C-8BDE-AAFF-96FF3FB4E7FA}"/>
              </a:ext>
            </a:extLst>
          </p:cNvPr>
          <p:cNvSpPr txBox="1"/>
          <p:nvPr/>
        </p:nvSpPr>
        <p:spPr>
          <a:xfrm>
            <a:off x="4995334" y="6488668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/data/cal1020.cleaned.Rdata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8D461-0BD0-C656-5088-5EA9DD0F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05" y="2191142"/>
            <a:ext cx="4842345" cy="3657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A12C7C-EA2F-9299-1B12-254DC258BA32}"/>
              </a:ext>
            </a:extLst>
          </p:cNvPr>
          <p:cNvSpPr txBox="1"/>
          <p:nvPr/>
        </p:nvSpPr>
        <p:spPr>
          <a:xfrm>
            <a:off x="5599710" y="610286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Scatterplot</a:t>
            </a:r>
          </a:p>
        </p:txBody>
      </p:sp>
    </p:spTree>
    <p:extLst>
      <p:ext uri="{BB962C8B-B14F-4D97-AF65-F5344CB8AC3E}">
        <p14:creationId xmlns:p14="http://schemas.microsoft.com/office/powerpoint/2010/main" val="2518317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3194893" y="1612967"/>
            <a:ext cx="632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response variable, </a:t>
            </a:r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explanatory variable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7516D-C04C-8BDE-AAFF-96FF3FB4E7FA}"/>
              </a:ext>
            </a:extLst>
          </p:cNvPr>
          <p:cNvSpPr txBox="1"/>
          <p:nvPr/>
        </p:nvSpPr>
        <p:spPr>
          <a:xfrm>
            <a:off x="4995334" y="6488668"/>
            <a:ext cx="719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Data: 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http://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vulstats.ucsd.edu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nonymous"/>
                <a:cs typeface="Anonymous"/>
              </a:rPr>
              <a:t>/data/cal1020.cleaned.Rdata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12C7C-EA2F-9299-1B12-254DC258BA32}"/>
              </a:ext>
            </a:extLst>
          </p:cNvPr>
          <p:cNvSpPr txBox="1"/>
          <p:nvPr/>
        </p:nvSpPr>
        <p:spPr>
          <a:xfrm>
            <a:off x="4863130" y="6119336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Include line of best fit!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863FC-D6EB-CDD5-C5DD-41F4C81B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2191749"/>
            <a:ext cx="468360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34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464EB-00A6-5D6D-A4AC-75C0912A29F2}"/>
              </a:ext>
            </a:extLst>
          </p:cNvPr>
          <p:cNvSpPr txBox="1"/>
          <p:nvPr/>
        </p:nvSpPr>
        <p:spPr>
          <a:xfrm>
            <a:off x="2027102" y="1574914"/>
            <a:ext cx="813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response variable, </a:t>
            </a:r>
            <a:r>
              <a:rPr lang="en-US" b="1" dirty="0">
                <a:latin typeface="Avenir Book" panose="02000503020000020003" pitchFamily="2" charset="0"/>
              </a:rPr>
              <a:t>numerical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i="1" dirty="0">
                <a:latin typeface="Avenir Book" panose="02000503020000020003" pitchFamily="2" charset="0"/>
              </a:rPr>
              <a:t>and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b="1" dirty="0">
                <a:latin typeface="Avenir Book" panose="02000503020000020003" pitchFamily="2" charset="0"/>
              </a:rPr>
              <a:t>categorical</a:t>
            </a:r>
            <a:r>
              <a:rPr lang="en-US" dirty="0">
                <a:latin typeface="Avenir Book" panose="02000503020000020003" pitchFamily="2" charset="0"/>
              </a:rPr>
              <a:t> explanatory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B5C09-D477-5187-54EC-BAD2B4631FC0}"/>
              </a:ext>
            </a:extLst>
          </p:cNvPr>
          <p:cNvSpPr txBox="1"/>
          <p:nvPr/>
        </p:nvSpPr>
        <p:spPr>
          <a:xfrm>
            <a:off x="3419786" y="6123543"/>
            <a:ext cx="535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More options here, but this is usually a good start!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E2C1983-35F9-3F61-28C5-3CFF91C6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39385"/>
            <a:ext cx="6400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20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Choosing the right graph for the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7B88-DEE7-1589-8138-F44AFD3D6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This obviously isn’t </a:t>
            </a:r>
            <a:r>
              <a:rPr lang="en-US" b="1" dirty="0">
                <a:latin typeface="Avenir Book" panose="02000503020000020003" pitchFamily="2" charset="0"/>
              </a:rPr>
              <a:t>everything</a:t>
            </a:r>
            <a:r>
              <a:rPr lang="en-US" dirty="0">
                <a:latin typeface="Avenir Book" panose="02000503020000020003" pitchFamily="2" charset="0"/>
              </a:rPr>
              <a:t> when it comes to visualization options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But this should get you on the right path most of the time!</a:t>
            </a:r>
          </a:p>
        </p:txBody>
      </p:sp>
    </p:spTree>
    <p:extLst>
      <p:ext uri="{BB962C8B-B14F-4D97-AF65-F5344CB8AC3E}">
        <p14:creationId xmlns:p14="http://schemas.microsoft.com/office/powerpoint/2010/main" val="1636163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998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Ways graphs can go wrong (</a:t>
            </a:r>
            <a:r>
              <a:rPr lang="en-US" i="1" dirty="0">
                <a:latin typeface="Avenir Book" panose="02000503020000020003" pitchFamily="2" charset="0"/>
              </a:rPr>
              <a:t>there are more than you think…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20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7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Ways graphs can go wrong (</a:t>
            </a:r>
            <a:r>
              <a:rPr lang="en-US" b="1" i="1" dirty="0">
                <a:solidFill>
                  <a:schemeClr val="accent6"/>
                </a:solidFill>
                <a:latin typeface="Avenir Book" panose="02000503020000020003" pitchFamily="2" charset="0"/>
              </a:rPr>
              <a:t>there are more than you think…</a:t>
            </a: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How to avoid these pitfalls</a:t>
            </a:r>
          </a:p>
          <a:p>
            <a:pPr marL="514350" indent="-514350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Choosing the right visualization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9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2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73748-E3AA-A3FA-8A15-4ADC9E71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03" y="4847880"/>
            <a:ext cx="5408083" cy="1955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DC030-FFDF-DB59-CDD8-4151602E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33" y="3275994"/>
            <a:ext cx="2842872" cy="332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5C84B-876A-AC62-4C23-2B443E4B0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8" y="1479851"/>
            <a:ext cx="5956283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0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22-A8DD-F51B-34FE-70930A32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Graphs Gone Awry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C239-6B44-421C-4A88-0838D780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Sometimes things that look like graphs are made up…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4E0831-5746-6A51-CC54-838A98857B6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16085" y="2786538"/>
            <a:ext cx="5181600" cy="3706337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58D40-2930-7CDD-7856-9E6E83DFC865}"/>
              </a:ext>
            </a:extLst>
          </p:cNvPr>
          <p:cNvSpPr txBox="1"/>
          <p:nvPr/>
        </p:nvSpPr>
        <p:spPr>
          <a:xfrm>
            <a:off x="2503714" y="6488668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source: </a:t>
            </a:r>
            <a:r>
              <a:rPr lang="en-US" sz="1400" dirty="0" err="1">
                <a:latin typeface="Avenir Book" panose="02000503020000020003" pitchFamily="2" charset="0"/>
              </a:rPr>
              <a:t>xkcd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64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2025</Words>
  <Application>Microsoft Macintosh PowerPoint</Application>
  <PresentationFormat>Widescreen</PresentationFormat>
  <Paragraphs>269</Paragraphs>
  <Slides>58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Anonymous</vt:lpstr>
      <vt:lpstr>Arial</vt:lpstr>
      <vt:lpstr>Avenir Book</vt:lpstr>
      <vt:lpstr>Calibri</vt:lpstr>
      <vt:lpstr>Calibri Light</vt:lpstr>
      <vt:lpstr>Office Theme</vt:lpstr>
      <vt:lpstr>Graphing Best Practices</vt:lpstr>
      <vt:lpstr>What We’ll Cover</vt:lpstr>
      <vt:lpstr>What We’ll Cover</vt:lpstr>
      <vt:lpstr>What We’ll Cover</vt:lpstr>
      <vt:lpstr>What We’ll Cover</vt:lpstr>
      <vt:lpstr>What We’ll Cover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Graphs Gone Awry</vt:lpstr>
      <vt:lpstr>PowerPoint Presentation</vt:lpstr>
      <vt:lpstr>What We’ll Cover</vt:lpstr>
      <vt:lpstr>What We’ll Cover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PowerPoint Presentation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How to know you’re doing it right</vt:lpstr>
      <vt:lpstr>PowerPoint Presentation</vt:lpstr>
      <vt:lpstr>What We’ll Cover</vt:lpstr>
      <vt:lpstr>What We’ll Cover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Choosing the right graph for the job</vt:lpstr>
      <vt:lpstr>PowerPoint Presentation</vt:lpstr>
      <vt:lpstr>What We’ll Cover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Graphing Best Practices</dc:title>
  <dc:creator>Erik Brockbank</dc:creator>
  <cp:lastModifiedBy>Erik Brockbank</cp:lastModifiedBy>
  <cp:revision>10</cp:revision>
  <dcterms:created xsi:type="dcterms:W3CDTF">2022-04-13T04:51:42Z</dcterms:created>
  <dcterms:modified xsi:type="dcterms:W3CDTF">2022-04-13T07:04:55Z</dcterms:modified>
</cp:coreProperties>
</file>